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9" r:id="rId3"/>
    <p:sldId id="258" r:id="rId4"/>
    <p:sldId id="270" r:id="rId5"/>
    <p:sldId id="271" r:id="rId6"/>
    <p:sldId id="272" r:id="rId7"/>
    <p:sldId id="273" r:id="rId8"/>
    <p:sldId id="290" r:id="rId9"/>
    <p:sldId id="274" r:id="rId10"/>
    <p:sldId id="279" r:id="rId11"/>
    <p:sldId id="280" r:id="rId12"/>
    <p:sldId id="289" r:id="rId13"/>
    <p:sldId id="276" r:id="rId14"/>
    <p:sldId id="281" r:id="rId15"/>
    <p:sldId id="285" r:id="rId16"/>
    <p:sldId id="286" r:id="rId17"/>
    <p:sldId id="288" r:id="rId18"/>
    <p:sldId id="282" r:id="rId19"/>
    <p:sldId id="283" r:id="rId20"/>
    <p:sldId id="284" r:id="rId21"/>
    <p:sldId id="261" r:id="rId22"/>
  </p:sldIdLst>
  <p:sldSz cx="12192000" cy="6858000"/>
  <p:notesSz cx="6858000" cy="9144000"/>
  <p:embeddedFontLst>
    <p:embeddedFont>
      <p:font typeface="Barlow" panose="020B0604020202020204" charset="0"/>
      <p:regular r:id="rId23"/>
      <p:bold r:id="rId24"/>
      <p:italic r:id="rId25"/>
      <p:boldItalic r:id="rId26"/>
    </p:embeddedFont>
    <p:embeddedFont>
      <p:font typeface="K2D" panose="020B0604020202020204" charset="-34"/>
      <p:regular r:id="rId27"/>
      <p:bold r:id="rId28"/>
      <p:italic r:id="rId29"/>
      <p:boldItalic r:id="rId30"/>
    </p:embeddedFont>
    <p:embeddedFont>
      <p:font typeface="Readex Pro" panose="020B0604020202020204" charset="-78"/>
      <p:regular r:id="rId31"/>
      <p:bold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CCFFFF"/>
    <a:srgbClr val="00AFEF"/>
    <a:srgbClr val="FF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88" d="100"/>
          <a:sy n="88" d="100"/>
        </p:scale>
        <p:origin x="494"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xmlns=""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xmlns=""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xmlns=""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xmlns=""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xmlns=""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xmlns=""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xmlns=""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xmlns=""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xmlns=""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xmlns=""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xmlns=""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xmlns=""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11/7/2024</a:t>
            </a:fld>
            <a:endParaRPr lang="en-US"/>
          </a:p>
        </p:txBody>
      </p:sp>
      <p:sp>
        <p:nvSpPr>
          <p:cNvPr id="18" name="Footer Placeholder 4">
            <a:extLst>
              <a:ext uri="{FF2B5EF4-FFF2-40B4-BE49-F238E27FC236}">
                <a16:creationId xmlns:a16="http://schemas.microsoft.com/office/drawing/2014/main" xmlns=""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xmlns=""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xmlns=""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xmlns=""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3" name="Footer Placeholder 4">
            <a:extLst>
              <a:ext uri="{FF2B5EF4-FFF2-40B4-BE49-F238E27FC236}">
                <a16:creationId xmlns:a16="http://schemas.microsoft.com/office/drawing/2014/main" xmlns=""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xmlns=""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xmlns=""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xmlns=""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xmlns=""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xmlns=""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xmlns=""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2" name="Footer Placeholder 4">
            <a:extLst>
              <a:ext uri="{FF2B5EF4-FFF2-40B4-BE49-F238E27FC236}">
                <a16:creationId xmlns:a16="http://schemas.microsoft.com/office/drawing/2014/main" xmlns=""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xmlns=""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xmlns=""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xmlns=""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xmlns=""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8" name="Footer Placeholder 4">
            <a:extLst>
              <a:ext uri="{FF2B5EF4-FFF2-40B4-BE49-F238E27FC236}">
                <a16:creationId xmlns:a16="http://schemas.microsoft.com/office/drawing/2014/main" xmlns=""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xmlns=""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xmlns=""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xmlns=""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xmlns=""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xmlns=""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xmlns=""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xmlns=""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xmlns=""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xmlns=""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xmlns=""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xmlns=""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7" name="Footer Placeholder 4">
            <a:extLst>
              <a:ext uri="{FF2B5EF4-FFF2-40B4-BE49-F238E27FC236}">
                <a16:creationId xmlns:a16="http://schemas.microsoft.com/office/drawing/2014/main" xmlns=""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xmlns=""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xmlns=""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xmlns=""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xmlns=""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xmlns=""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xmlns=""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xmlns=""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xmlns=""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xmlns=""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xmlns=""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xmlns=""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7" name="Footer Placeholder 4">
            <a:extLst>
              <a:ext uri="{FF2B5EF4-FFF2-40B4-BE49-F238E27FC236}">
                <a16:creationId xmlns:a16="http://schemas.microsoft.com/office/drawing/2014/main" xmlns=""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xmlns=""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xmlns=""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xmlns=""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xmlns=""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xmlns=""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xmlns=""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7" name="Footer Placeholder 4">
            <a:extLst>
              <a:ext uri="{FF2B5EF4-FFF2-40B4-BE49-F238E27FC236}">
                <a16:creationId xmlns:a16="http://schemas.microsoft.com/office/drawing/2014/main" xmlns=""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xmlns=""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4" name="Footer Placeholder 4">
            <a:extLst>
              <a:ext uri="{FF2B5EF4-FFF2-40B4-BE49-F238E27FC236}">
                <a16:creationId xmlns:a16="http://schemas.microsoft.com/office/drawing/2014/main" xmlns=""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3" name="Footer Placeholder 4">
            <a:extLst>
              <a:ext uri="{FF2B5EF4-FFF2-40B4-BE49-F238E27FC236}">
                <a16:creationId xmlns:a16="http://schemas.microsoft.com/office/drawing/2014/main" xmlns=""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2" name="Footer Placeholder 4">
            <a:extLst>
              <a:ext uri="{FF2B5EF4-FFF2-40B4-BE49-F238E27FC236}">
                <a16:creationId xmlns:a16="http://schemas.microsoft.com/office/drawing/2014/main" xmlns=""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xmlns=""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4" name="Footer Placeholder 4">
            <a:extLst>
              <a:ext uri="{FF2B5EF4-FFF2-40B4-BE49-F238E27FC236}">
                <a16:creationId xmlns:a16="http://schemas.microsoft.com/office/drawing/2014/main" xmlns=""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xmlns=""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xmlns=""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4" name="Footer Placeholder 4">
            <a:extLst>
              <a:ext uri="{FF2B5EF4-FFF2-40B4-BE49-F238E27FC236}">
                <a16:creationId xmlns:a16="http://schemas.microsoft.com/office/drawing/2014/main" xmlns=""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2" name="Footer Placeholder 4">
            <a:extLst>
              <a:ext uri="{FF2B5EF4-FFF2-40B4-BE49-F238E27FC236}">
                <a16:creationId xmlns:a16="http://schemas.microsoft.com/office/drawing/2014/main" xmlns=""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xmlns=""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xmlns=""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xmlns=""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xmlns=""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4" name="Footer Placeholder 4">
            <a:extLst>
              <a:ext uri="{FF2B5EF4-FFF2-40B4-BE49-F238E27FC236}">
                <a16:creationId xmlns:a16="http://schemas.microsoft.com/office/drawing/2014/main" xmlns=""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xmlns=""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xmlns=""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xmlns=""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xmlns=""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xmlns=""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3" name="Footer Placeholder 4">
            <a:extLst>
              <a:ext uri="{FF2B5EF4-FFF2-40B4-BE49-F238E27FC236}">
                <a16:creationId xmlns:a16="http://schemas.microsoft.com/office/drawing/2014/main" xmlns=""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6" name="Footer Placeholder 4">
            <a:extLst>
              <a:ext uri="{FF2B5EF4-FFF2-40B4-BE49-F238E27FC236}">
                <a16:creationId xmlns:a16="http://schemas.microsoft.com/office/drawing/2014/main" xmlns=""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xmlns=""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xmlns=""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xmlns=""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xmlns=""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xmlns=""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11/7/2024</a:t>
            </a:fld>
            <a:endParaRPr lang="en-US"/>
          </a:p>
        </p:txBody>
      </p:sp>
      <p:sp>
        <p:nvSpPr>
          <p:cNvPr id="24" name="Footer Placeholder 4">
            <a:extLst>
              <a:ext uri="{FF2B5EF4-FFF2-40B4-BE49-F238E27FC236}">
                <a16:creationId xmlns:a16="http://schemas.microsoft.com/office/drawing/2014/main" xmlns=""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xmlns=""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xmlns=""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xmlns=""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xmlns=""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xmlns=""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xmlns=""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xmlns=""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xmlns=""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xmlns=""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xmlns=""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xmlns=""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xmlns=""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xmlns=""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xmlns=""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xmlns=""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xmlns=""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xmlns=""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xmlns=""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xmlns=""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xmlns=""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11/7/2024</a:t>
            </a:fld>
            <a:endParaRPr lang="en-US"/>
          </a:p>
        </p:txBody>
      </p:sp>
      <p:sp>
        <p:nvSpPr>
          <p:cNvPr id="21" name="Footer Placeholder 4">
            <a:extLst>
              <a:ext uri="{FF2B5EF4-FFF2-40B4-BE49-F238E27FC236}">
                <a16:creationId xmlns:a16="http://schemas.microsoft.com/office/drawing/2014/main" xmlns=""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xmlns=""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xmlns=""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xmlns=""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xmlns=""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xmlns=""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xmlns=""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xmlns=""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xmlns=""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4" name="Footer Placeholder 4">
            <a:extLst>
              <a:ext uri="{FF2B5EF4-FFF2-40B4-BE49-F238E27FC236}">
                <a16:creationId xmlns:a16="http://schemas.microsoft.com/office/drawing/2014/main" xmlns=""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xmlns=""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xmlns=""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xmlns=""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xmlns=""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xmlns=""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xmlns=""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xmlns=""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xmlns=""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xmlns=""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4" name="Footer Placeholder 4">
            <a:extLst>
              <a:ext uri="{FF2B5EF4-FFF2-40B4-BE49-F238E27FC236}">
                <a16:creationId xmlns:a16="http://schemas.microsoft.com/office/drawing/2014/main" xmlns=""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xmlns=""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2" name="Footer Placeholder 4">
            <a:extLst>
              <a:ext uri="{FF2B5EF4-FFF2-40B4-BE49-F238E27FC236}">
                <a16:creationId xmlns:a16="http://schemas.microsoft.com/office/drawing/2014/main" xmlns=""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xmlns=""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xmlns=""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xmlns=""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xmlns=""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xmlns=""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2" name="Footer Placeholder 4">
            <a:extLst>
              <a:ext uri="{FF2B5EF4-FFF2-40B4-BE49-F238E27FC236}">
                <a16:creationId xmlns:a16="http://schemas.microsoft.com/office/drawing/2014/main" xmlns=""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xmlns=""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xmlns=""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xmlns=""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xmlns=""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xmlns=""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xmlns=""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xmlns=""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xmlns=""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xmlns=""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xmlns=""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11/7/2024</a:t>
            </a:fld>
            <a:endParaRPr lang="en-US"/>
          </a:p>
        </p:txBody>
      </p:sp>
      <p:sp>
        <p:nvSpPr>
          <p:cNvPr id="29" name="Footer Placeholder 4">
            <a:extLst>
              <a:ext uri="{FF2B5EF4-FFF2-40B4-BE49-F238E27FC236}">
                <a16:creationId xmlns:a16="http://schemas.microsoft.com/office/drawing/2014/main" xmlns=""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2" name="Footer Placeholder 4">
            <a:extLst>
              <a:ext uri="{FF2B5EF4-FFF2-40B4-BE49-F238E27FC236}">
                <a16:creationId xmlns:a16="http://schemas.microsoft.com/office/drawing/2014/main" xmlns=""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xmlns=""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xmlns=""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xmlns=""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xmlns=""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xmlns=""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xmlns=""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xmlns=""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xmlns=""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xmlns=""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xmlns=""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xmlns=""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xmlns=""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11/7/2024</a:t>
            </a:fld>
            <a:endParaRPr lang="en-US"/>
          </a:p>
        </p:txBody>
      </p:sp>
      <p:sp>
        <p:nvSpPr>
          <p:cNvPr id="23" name="Footer Placeholder 4">
            <a:extLst>
              <a:ext uri="{FF2B5EF4-FFF2-40B4-BE49-F238E27FC236}">
                <a16:creationId xmlns:a16="http://schemas.microsoft.com/office/drawing/2014/main" xmlns=""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xmlns=""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4" name="Footer Placeholder 4">
            <a:extLst>
              <a:ext uri="{FF2B5EF4-FFF2-40B4-BE49-F238E27FC236}">
                <a16:creationId xmlns:a16="http://schemas.microsoft.com/office/drawing/2014/main" xmlns=""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xmlns=""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xmlns=""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xmlns=""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5" name="Footer Placeholder 4">
            <a:extLst>
              <a:ext uri="{FF2B5EF4-FFF2-40B4-BE49-F238E27FC236}">
                <a16:creationId xmlns:a16="http://schemas.microsoft.com/office/drawing/2014/main" xmlns=""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2" name="Footer Placeholder 4">
            <a:extLst>
              <a:ext uri="{FF2B5EF4-FFF2-40B4-BE49-F238E27FC236}">
                <a16:creationId xmlns:a16="http://schemas.microsoft.com/office/drawing/2014/main" xmlns=""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11/7/2024</a:t>
            </a:fld>
            <a:endParaRPr lang="en-US"/>
          </a:p>
        </p:txBody>
      </p:sp>
      <p:sp>
        <p:nvSpPr>
          <p:cNvPr id="12" name="Footer Placeholder 4">
            <a:extLst>
              <a:ext uri="{FF2B5EF4-FFF2-40B4-BE49-F238E27FC236}">
                <a16:creationId xmlns:a16="http://schemas.microsoft.com/office/drawing/2014/main" xmlns=""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11/7/2024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C45E41-A1AF-488B-B0BD-65F8B7FDA7DF}"/>
              </a:ext>
            </a:extLst>
          </p:cNvPr>
          <p:cNvSpPr>
            <a:spLocks noGrp="1"/>
          </p:cNvSpPr>
          <p:nvPr>
            <p:ph type="ctrTitle"/>
          </p:nvPr>
        </p:nvSpPr>
        <p:spPr/>
        <p:txBody>
          <a:bodyPr/>
          <a:lstStyle/>
          <a:p>
            <a:r>
              <a:rPr lang="en-US" altLang="en-US">
                <a:latin typeface="Times New Roman" panose="02020603050405020304" pitchFamily="18" charset="0"/>
                <a:cs typeface="Times New Roman" panose="02020603050405020304" pitchFamily="18" charset="0"/>
              </a:rPr>
              <a:t>HỆ THỐNG QUẢN LÝ NHÂN SỰ</a:t>
            </a:r>
            <a:endParaRPr lang="en-US"/>
          </a:p>
        </p:txBody>
      </p:sp>
      <p:sp>
        <p:nvSpPr>
          <p:cNvPr id="3" name="Subtitle 2">
            <a:extLst>
              <a:ext uri="{FF2B5EF4-FFF2-40B4-BE49-F238E27FC236}">
                <a16:creationId xmlns:a16="http://schemas.microsoft.com/office/drawing/2014/main" xmlns="" id="{F49537F2-C3B5-487E-AF04-318467A156F4}"/>
              </a:ext>
            </a:extLst>
          </p:cNvPr>
          <p:cNvSpPr>
            <a:spLocks noGrp="1"/>
          </p:cNvSpPr>
          <p:nvPr>
            <p:ph type="subTitle" idx="1"/>
          </p:nvPr>
        </p:nvSpPr>
        <p:spPr>
          <a:xfrm>
            <a:off x="641188" y="1899180"/>
            <a:ext cx="11205713" cy="1036706"/>
          </a:xfrm>
        </p:spPr>
        <p:txBody>
          <a:bodyPr>
            <a:normAutofit lnSpcReduction="10000"/>
          </a:bodyPr>
          <a:lstStyle/>
          <a:p>
            <a:r>
              <a:rPr lang="en-US" b="1" smtClean="0">
                <a:latin typeface="Times New Roman" panose="02020603050405020304" pitchFamily="18" charset="0"/>
                <a:cs typeface="Times New Roman" panose="02020603050405020304" pitchFamily="18" charset="0"/>
              </a:rPr>
              <a:t>BÁO </a:t>
            </a:r>
            <a:r>
              <a:rPr lang="en-US" b="1">
                <a:latin typeface="Times New Roman" panose="02020603050405020304" pitchFamily="18" charset="0"/>
                <a:cs typeface="Times New Roman" panose="02020603050405020304" pitchFamily="18" charset="0"/>
              </a:rPr>
              <a:t>CÁO QUẢN TRỊ DỮ LIỆU</a:t>
            </a:r>
          </a:p>
          <a:p>
            <a:r>
              <a:rPr lang="en-US" sz="2800" b="1">
                <a:latin typeface="Times New Roman" panose="02020603050405020304" pitchFamily="18" charset="0"/>
                <a:cs typeface="Times New Roman" panose="02020603050405020304" pitchFamily="18" charset="0"/>
              </a:rPr>
              <a:t>MÃ HỌC PHẦN: CT467</a:t>
            </a:r>
          </a:p>
          <a:p>
            <a:endParaRPr lang="en-US" b="1">
              <a:latin typeface="Times New Roman" panose="02020603050405020304" pitchFamily="18" charset="0"/>
              <a:cs typeface="Times New Roman" panose="02020603050405020304" pitchFamily="18" charset="0"/>
            </a:endParaRPr>
          </a:p>
          <a:p>
            <a:endParaRPr lang="en-US"/>
          </a:p>
        </p:txBody>
      </p:sp>
      <p:sp>
        <p:nvSpPr>
          <p:cNvPr id="4" name="Text Placeholder 3">
            <a:extLst>
              <a:ext uri="{FF2B5EF4-FFF2-40B4-BE49-F238E27FC236}">
                <a16:creationId xmlns:a16="http://schemas.microsoft.com/office/drawing/2014/main" xmlns="" id="{8727A67E-F5E5-4E62-AFA1-B5747C25AED8}"/>
              </a:ext>
            </a:extLst>
          </p:cNvPr>
          <p:cNvSpPr>
            <a:spLocks noGrp="1"/>
          </p:cNvSpPr>
          <p:nvPr>
            <p:ph type="body" sz="quarter" idx="12"/>
          </p:nvPr>
        </p:nvSpPr>
        <p:spPr>
          <a:xfrm>
            <a:off x="4383657" y="4837340"/>
            <a:ext cx="3570514" cy="1667963"/>
          </a:xfrm>
        </p:spPr>
        <p:txBody>
          <a:bodyPr/>
          <a:lstStyle/>
          <a:p>
            <a:r>
              <a:rPr lang="en-US" b="1" i="1" u="sng">
                <a:latin typeface="Times New Roman" panose="02020603050405020304" pitchFamily="18" charset="0"/>
                <a:cs typeface="Times New Roman" panose="02020603050405020304" pitchFamily="18" charset="0"/>
              </a:rPr>
              <a:t>Thành viên nhóm:</a:t>
            </a:r>
            <a:endParaRPr lang="en-US" b="1" i="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Nguyễn Hoàng Điển B2113329</a:t>
            </a:r>
          </a:p>
          <a:p>
            <a:r>
              <a:rPr lang="en-US" b="1">
                <a:latin typeface="Times New Roman" panose="02020603050405020304" pitchFamily="18" charset="0"/>
                <a:cs typeface="Times New Roman" panose="02020603050405020304" pitchFamily="18" charset="0"/>
              </a:rPr>
              <a:t>Phan Minh Tài B2113341</a:t>
            </a:r>
          </a:p>
          <a:p>
            <a:r>
              <a:rPr lang="en-US" b="1">
                <a:latin typeface="Times New Roman" panose="02020603050405020304" pitchFamily="18" charset="0"/>
                <a:cs typeface="Times New Roman" panose="02020603050405020304" pitchFamily="18" charset="0"/>
              </a:rPr>
              <a:t>Nguyễn Phúc Kỳ B2113336</a:t>
            </a:r>
          </a:p>
          <a:p>
            <a:endParaRPr lang="en-US"/>
          </a:p>
        </p:txBody>
      </p:sp>
    </p:spTree>
    <p:extLst>
      <p:ext uri="{BB962C8B-B14F-4D97-AF65-F5344CB8AC3E}">
        <p14:creationId xmlns:p14="http://schemas.microsoft.com/office/powerpoint/2010/main" val="520877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419496" y="1226396"/>
            <a:ext cx="9007877" cy="4569758"/>
          </a:xfrm>
          <a:prstGeom prst="rect">
            <a:avLst/>
          </a:prstGeom>
          <a:ln>
            <a:solidFill>
              <a:schemeClr val="tx1"/>
            </a:solidFill>
          </a:ln>
        </p:spPr>
      </p:pic>
      <p:sp>
        <p:nvSpPr>
          <p:cNvPr id="9" name="Subtitle 4">
            <a:extLst>
              <a:ext uri="{FF2B5EF4-FFF2-40B4-BE49-F238E27FC236}">
                <a16:creationId xmlns:a16="http://schemas.microsoft.com/office/drawing/2014/main" xmlns="" id="{3C4A362E-937E-69DB-344A-0ABB82ECFE06}"/>
              </a:ext>
            </a:extLst>
          </p:cNvPr>
          <p:cNvSpPr txBox="1">
            <a:spLocks/>
          </p:cNvSpPr>
          <p:nvPr/>
        </p:nvSpPr>
        <p:spPr>
          <a:xfrm>
            <a:off x="5029132" y="5796154"/>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Trang lương</a:t>
            </a:r>
            <a:endParaRPr lang="en-US"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215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1471746" y="1231384"/>
            <a:ext cx="9221055" cy="4673027"/>
          </a:xfrm>
          <a:prstGeom prst="rect">
            <a:avLst/>
          </a:prstGeom>
          <a:ln>
            <a:solidFill>
              <a:schemeClr val="tx1"/>
            </a:solidFill>
          </a:ln>
        </p:spPr>
      </p:pic>
      <p:sp>
        <p:nvSpPr>
          <p:cNvPr id="9" name="Subtitle 4">
            <a:extLst>
              <a:ext uri="{FF2B5EF4-FFF2-40B4-BE49-F238E27FC236}">
                <a16:creationId xmlns:a16="http://schemas.microsoft.com/office/drawing/2014/main" xmlns="" id="{3C4A362E-937E-69DB-344A-0ABB82ECFE06}"/>
              </a:ext>
            </a:extLst>
          </p:cNvPr>
          <p:cNvSpPr txBox="1">
            <a:spLocks/>
          </p:cNvSpPr>
          <p:nvPr/>
        </p:nvSpPr>
        <p:spPr>
          <a:xfrm>
            <a:off x="4930531" y="5904411"/>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Trang hệ thống</a:t>
            </a:r>
            <a:endParaRPr lang="en-US"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999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sp>
        <p:nvSpPr>
          <p:cNvPr id="9" name="Subtitle 4">
            <a:extLst>
              <a:ext uri="{FF2B5EF4-FFF2-40B4-BE49-F238E27FC236}">
                <a16:creationId xmlns:a16="http://schemas.microsoft.com/office/drawing/2014/main" xmlns="" id="{3C4A362E-937E-69DB-344A-0ABB82ECFE06}"/>
              </a:ext>
            </a:extLst>
          </p:cNvPr>
          <p:cNvSpPr txBox="1">
            <a:spLocks/>
          </p:cNvSpPr>
          <p:nvPr/>
        </p:nvSpPr>
        <p:spPr>
          <a:xfrm>
            <a:off x="4930531" y="5904411"/>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Quản lý tài khoản</a:t>
            </a:r>
            <a:endParaRPr lang="en-US" sz="1800" b="1">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410393" y="1143664"/>
            <a:ext cx="9144792" cy="4801016"/>
          </a:xfrm>
          <a:prstGeom prst="rect">
            <a:avLst/>
          </a:prstGeom>
          <a:ln>
            <a:solidFill>
              <a:schemeClr val="tx1"/>
            </a:solidFill>
          </a:ln>
        </p:spPr>
      </p:pic>
    </p:spTree>
    <p:extLst>
      <p:ext uri="{BB962C8B-B14F-4D97-AF65-F5344CB8AC3E}">
        <p14:creationId xmlns:p14="http://schemas.microsoft.com/office/powerpoint/2010/main" val="16685591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428204" y="1143664"/>
            <a:ext cx="9231087" cy="4682924"/>
          </a:xfrm>
          <a:prstGeom prst="rect">
            <a:avLst/>
          </a:prstGeom>
          <a:ln>
            <a:solidFill>
              <a:schemeClr val="tx1"/>
            </a:solidFill>
          </a:ln>
        </p:spPr>
      </p:pic>
      <p:sp>
        <p:nvSpPr>
          <p:cNvPr id="5" name="Subtitle 4">
            <a:extLst>
              <a:ext uri="{FF2B5EF4-FFF2-40B4-BE49-F238E27FC236}">
                <a16:creationId xmlns:a16="http://schemas.microsoft.com/office/drawing/2014/main" xmlns="" id="{3C4A362E-937E-69DB-344A-0ABB82ECFE06}"/>
              </a:ext>
            </a:extLst>
          </p:cNvPr>
          <p:cNvSpPr txBox="1">
            <a:spLocks/>
          </p:cNvSpPr>
          <p:nvPr/>
        </p:nvSpPr>
        <p:spPr>
          <a:xfrm>
            <a:off x="4892005" y="5826588"/>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Hiển thị chi tiết</a:t>
            </a:r>
            <a:endParaRPr lang="en-US"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4485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xmlns="" id="{3C4A362E-937E-69DB-344A-0ABB82ECFE06}"/>
              </a:ext>
            </a:extLst>
          </p:cNvPr>
          <p:cNvSpPr txBox="1">
            <a:spLocks/>
          </p:cNvSpPr>
          <p:nvPr/>
        </p:nvSpPr>
        <p:spPr>
          <a:xfrm>
            <a:off x="4763400" y="5835297"/>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Form thêm</a:t>
            </a:r>
            <a:endParaRPr lang="en-US" sz="1800" b="1">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493111" y="1143664"/>
            <a:ext cx="8844062" cy="4614603"/>
          </a:xfrm>
          <a:prstGeom prst="rect">
            <a:avLst/>
          </a:prstGeom>
          <a:ln>
            <a:solidFill>
              <a:schemeClr val="tx1"/>
            </a:solidFill>
          </a:ln>
        </p:spPr>
      </p:pic>
    </p:spTree>
    <p:extLst>
      <p:ext uri="{BB962C8B-B14F-4D97-AF65-F5344CB8AC3E}">
        <p14:creationId xmlns:p14="http://schemas.microsoft.com/office/powerpoint/2010/main" val="1600806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xmlns="" id="{3C4A362E-937E-69DB-344A-0ABB82ECFE06}"/>
              </a:ext>
            </a:extLst>
          </p:cNvPr>
          <p:cNvSpPr txBox="1">
            <a:spLocks/>
          </p:cNvSpPr>
          <p:nvPr/>
        </p:nvSpPr>
        <p:spPr>
          <a:xfrm>
            <a:off x="4919808" y="5695959"/>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Form sửa</a:t>
            </a:r>
            <a:endParaRPr lang="en-US" sz="1800" b="1">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431557" y="1208226"/>
            <a:ext cx="9279987" cy="4423171"/>
          </a:xfrm>
          <a:prstGeom prst="rect">
            <a:avLst/>
          </a:prstGeom>
          <a:ln>
            <a:solidFill>
              <a:schemeClr val="tx1"/>
            </a:solidFill>
          </a:ln>
        </p:spPr>
      </p:pic>
    </p:spTree>
    <p:extLst>
      <p:ext uri="{BB962C8B-B14F-4D97-AF65-F5344CB8AC3E}">
        <p14:creationId xmlns:p14="http://schemas.microsoft.com/office/powerpoint/2010/main" val="42459714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xmlns="" id="{3C4A362E-937E-69DB-344A-0ABB82ECFE06}"/>
              </a:ext>
            </a:extLst>
          </p:cNvPr>
          <p:cNvSpPr txBox="1">
            <a:spLocks/>
          </p:cNvSpPr>
          <p:nvPr/>
        </p:nvSpPr>
        <p:spPr>
          <a:xfrm>
            <a:off x="4771761" y="5798899"/>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Chức năng thống kê</a:t>
            </a:r>
            <a:endParaRPr lang="en-US" sz="1800" b="1">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86634" y="1195216"/>
            <a:ext cx="8673739" cy="4603683"/>
          </a:xfrm>
          <a:prstGeom prst="rect">
            <a:avLst/>
          </a:prstGeom>
          <a:ln>
            <a:solidFill>
              <a:schemeClr val="tx1"/>
            </a:solidFill>
          </a:ln>
        </p:spPr>
      </p:pic>
    </p:spTree>
    <p:extLst>
      <p:ext uri="{BB962C8B-B14F-4D97-AF65-F5344CB8AC3E}">
        <p14:creationId xmlns:p14="http://schemas.microsoft.com/office/powerpoint/2010/main" val="3907539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xmlns="" id="{3C4A362E-937E-69DB-344A-0ABB82ECFE06}"/>
              </a:ext>
            </a:extLst>
          </p:cNvPr>
          <p:cNvSpPr txBox="1">
            <a:spLocks/>
          </p:cNvSpPr>
          <p:nvPr/>
        </p:nvSpPr>
        <p:spPr>
          <a:xfrm>
            <a:off x="4312147" y="5715982"/>
            <a:ext cx="3222709" cy="501938"/>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Chức năng in thông tin lương</a:t>
            </a:r>
            <a:endParaRPr lang="en-US" sz="1800" b="1">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521319" y="1226581"/>
            <a:ext cx="8804366" cy="4489401"/>
          </a:xfrm>
          <a:prstGeom prst="rect">
            <a:avLst/>
          </a:prstGeom>
          <a:ln>
            <a:solidFill>
              <a:schemeClr val="tx1"/>
            </a:solidFill>
          </a:ln>
        </p:spPr>
      </p:pic>
    </p:spTree>
    <p:extLst>
      <p:ext uri="{BB962C8B-B14F-4D97-AF65-F5344CB8AC3E}">
        <p14:creationId xmlns:p14="http://schemas.microsoft.com/office/powerpoint/2010/main" val="25586572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2.2. Mô hình dữ liệu</a:t>
            </a:r>
            <a:endParaRPr lang="en-US">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xmlns="" id="{3C4A362E-937E-69DB-344A-0ABB82ECFE06}"/>
              </a:ext>
            </a:extLst>
          </p:cNvPr>
          <p:cNvSpPr txBox="1">
            <a:spLocks/>
          </p:cNvSpPr>
          <p:nvPr/>
        </p:nvSpPr>
        <p:spPr>
          <a:xfrm>
            <a:off x="4892002" y="5826588"/>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Sơ đồ CDM</a:t>
            </a:r>
            <a:endParaRPr lang="en-US" sz="1800" b="1">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19021" y="1149286"/>
            <a:ext cx="10049446" cy="4677302"/>
          </a:xfrm>
          <a:prstGeom prst="rect">
            <a:avLst/>
          </a:prstGeom>
          <a:ln>
            <a:solidFill>
              <a:schemeClr val="tx1"/>
            </a:solidFill>
          </a:ln>
        </p:spPr>
      </p:pic>
    </p:spTree>
    <p:extLst>
      <p:ext uri="{BB962C8B-B14F-4D97-AF65-F5344CB8AC3E}">
        <p14:creationId xmlns:p14="http://schemas.microsoft.com/office/powerpoint/2010/main" val="31171356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2.2. Mô hình dữ liệu</a:t>
            </a:r>
            <a:endParaRPr lang="en-US">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xmlns="" id="{3C4A362E-937E-69DB-344A-0ABB82ECFE06}"/>
              </a:ext>
            </a:extLst>
          </p:cNvPr>
          <p:cNvSpPr txBox="1">
            <a:spLocks/>
          </p:cNvSpPr>
          <p:nvPr/>
        </p:nvSpPr>
        <p:spPr>
          <a:xfrm>
            <a:off x="4892003" y="5826588"/>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a:latin typeface="Times New Roman" panose="02020603050405020304" pitchFamily="18" charset="0"/>
                <a:cs typeface="Times New Roman" panose="02020603050405020304" pitchFamily="18" charset="0"/>
              </a:rPr>
              <a:t>Sơ đồ dữ liệu SQL</a:t>
            </a:r>
            <a:endParaRPr lang="en-US" sz="1800" b="1">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547625" y="1143664"/>
            <a:ext cx="6992238" cy="4804647"/>
          </a:xfrm>
          <a:prstGeom prst="rect">
            <a:avLst/>
          </a:prstGeom>
          <a:ln>
            <a:solidFill>
              <a:schemeClr val="tx1"/>
            </a:solidFill>
          </a:ln>
        </p:spPr>
      </p:pic>
    </p:spTree>
    <p:extLst>
      <p:ext uri="{BB962C8B-B14F-4D97-AF65-F5344CB8AC3E}">
        <p14:creationId xmlns:p14="http://schemas.microsoft.com/office/powerpoint/2010/main" val="3399558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E1C98C-59A6-490B-83BD-EE1E10A5BA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PHÂN CÔNG CÔNG VIỆC</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44080484"/>
              </p:ext>
            </p:extLst>
          </p:nvPr>
        </p:nvGraphicFramePr>
        <p:xfrm>
          <a:off x="343988" y="1164772"/>
          <a:ext cx="11364686" cy="5147062"/>
        </p:xfrm>
        <a:graphic>
          <a:graphicData uri="http://schemas.openxmlformats.org/drawingml/2006/table">
            <a:tbl>
              <a:tblPr firstRow="1" bandRow="1">
                <a:tableStyleId>{5C22544A-7EE6-4342-B048-85BDC9FD1C3A}</a:tableStyleId>
              </a:tblPr>
              <a:tblGrid>
                <a:gridCol w="2841171"/>
                <a:gridCol w="2841171"/>
                <a:gridCol w="4475474"/>
                <a:gridCol w="1206870"/>
              </a:tblGrid>
              <a:tr h="903218">
                <a:tc>
                  <a:txBody>
                    <a:bodyPr/>
                    <a:lstStyle/>
                    <a:p>
                      <a:pPr algn="ctr"/>
                      <a:r>
                        <a:rPr lang="en-US" sz="2000" smtClean="0">
                          <a:latin typeface="Times New Roman" panose="02020603050405020304" pitchFamily="18" charset="0"/>
                          <a:cs typeface="Times New Roman" panose="02020603050405020304" pitchFamily="18" charset="0"/>
                        </a:rPr>
                        <a:t>MSSV</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smtClean="0">
                          <a:latin typeface="Times New Roman" panose="02020603050405020304" pitchFamily="18" charset="0"/>
                          <a:cs typeface="Times New Roman" panose="02020603050405020304" pitchFamily="18" charset="0"/>
                        </a:rPr>
                        <a:t>Họ</a:t>
                      </a:r>
                      <a:r>
                        <a:rPr lang="en-US" sz="2000" baseline="0" smtClean="0">
                          <a:latin typeface="Times New Roman" panose="02020603050405020304" pitchFamily="18" charset="0"/>
                          <a:cs typeface="Times New Roman" panose="02020603050405020304" pitchFamily="18" charset="0"/>
                        </a:rPr>
                        <a:t> và Tên</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smtClean="0">
                          <a:latin typeface="Times New Roman" panose="02020603050405020304" pitchFamily="18" charset="0"/>
                          <a:cs typeface="Times New Roman" panose="02020603050405020304" pitchFamily="18" charset="0"/>
                        </a:rPr>
                        <a:t>Công</a:t>
                      </a:r>
                      <a:r>
                        <a:rPr lang="en-US" sz="2000" baseline="0" smtClean="0">
                          <a:latin typeface="Times New Roman" panose="02020603050405020304" pitchFamily="18" charset="0"/>
                          <a:cs typeface="Times New Roman" panose="02020603050405020304" pitchFamily="18" charset="0"/>
                        </a:rPr>
                        <a:t> việc</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smtClean="0">
                          <a:latin typeface="Times New Roman" panose="02020603050405020304" pitchFamily="18" charset="0"/>
                          <a:cs typeface="Times New Roman" panose="02020603050405020304" pitchFamily="18" charset="0"/>
                        </a:rPr>
                        <a:t>Mức</a:t>
                      </a:r>
                      <a:r>
                        <a:rPr lang="en-US" sz="2000" baseline="0" smtClean="0">
                          <a:latin typeface="Times New Roman" panose="02020603050405020304" pitchFamily="18" charset="0"/>
                          <a:cs typeface="Times New Roman" panose="02020603050405020304" pitchFamily="18" charset="0"/>
                        </a:rPr>
                        <a:t> độ hoàn thành</a:t>
                      </a:r>
                      <a:endParaRPr lang="en-US" sz="2000">
                        <a:latin typeface="Times New Roman" panose="02020603050405020304" pitchFamily="18" charset="0"/>
                        <a:cs typeface="Times New Roman" panose="02020603050405020304" pitchFamily="18" charset="0"/>
                      </a:endParaRPr>
                    </a:p>
                  </a:txBody>
                  <a:tcPr anchor="ctr"/>
                </a:tc>
              </a:tr>
              <a:tr h="1377212">
                <a:tc>
                  <a:txBody>
                    <a:bodyPr/>
                    <a:lstStyle/>
                    <a:p>
                      <a:pPr algn="ctr"/>
                      <a:r>
                        <a:rPr lang="en-US" sz="2000" smtClean="0">
                          <a:latin typeface="Times New Roman" panose="02020603050405020304" pitchFamily="18" charset="0"/>
                          <a:cs typeface="Times New Roman" panose="02020603050405020304" pitchFamily="18" charset="0"/>
                        </a:rPr>
                        <a:t>B2113336</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smtClean="0">
                          <a:latin typeface="Times New Roman" panose="02020603050405020304" pitchFamily="18" charset="0"/>
                          <a:cs typeface="Times New Roman" panose="02020603050405020304" pitchFamily="18" charset="0"/>
                        </a:rPr>
                        <a:t>Nguyễn</a:t>
                      </a:r>
                      <a:r>
                        <a:rPr lang="en-US" sz="2000" baseline="0" smtClean="0">
                          <a:latin typeface="Times New Roman" panose="02020603050405020304" pitchFamily="18" charset="0"/>
                          <a:cs typeface="Times New Roman" panose="02020603050405020304" pitchFamily="18" charset="0"/>
                        </a:rPr>
                        <a:t> Phúc Kỳ</a:t>
                      </a:r>
                      <a:endParaRPr lang="en-US" sz="2000">
                        <a:latin typeface="Times New Roman" panose="02020603050405020304" pitchFamily="18" charset="0"/>
                        <a:cs typeface="Times New Roman" panose="02020603050405020304" pitchFamily="18" charset="0"/>
                      </a:endParaRPr>
                    </a:p>
                  </a:txBody>
                  <a:tcPr anchor="ctr"/>
                </a:tc>
                <a:tc>
                  <a:txBody>
                    <a:bodyPr/>
                    <a:lstStyle/>
                    <a:p>
                      <a:pPr marL="342900" indent="-342900">
                        <a:buFont typeface="Wingdings" panose="05000000000000000000" pitchFamily="2" charset="2"/>
                        <a:buChar char="ü"/>
                      </a:pPr>
                      <a:r>
                        <a:rPr lang="en-US" sz="2000" smtClean="0">
                          <a:latin typeface="Times New Roman" panose="02020603050405020304" pitchFamily="18" charset="0"/>
                          <a:cs typeface="Times New Roman" panose="02020603050405020304" pitchFamily="18" charset="0"/>
                        </a:rPr>
                        <a:t>Tìm</a:t>
                      </a:r>
                      <a:r>
                        <a:rPr lang="en-US" sz="2000" baseline="0" smtClean="0">
                          <a:latin typeface="Times New Roman" panose="02020603050405020304" pitchFamily="18" charset="0"/>
                          <a:cs typeface="Times New Roman" panose="02020603050405020304" pitchFamily="18" charset="0"/>
                        </a:rPr>
                        <a:t> hiểu cơ sở dữ liệu</a:t>
                      </a:r>
                    </a:p>
                    <a:p>
                      <a:pPr marL="342900" indent="-342900">
                        <a:buFont typeface="Wingdings" panose="05000000000000000000" pitchFamily="2" charset="2"/>
                        <a:buChar char="ü"/>
                      </a:pPr>
                      <a:r>
                        <a:rPr lang="en-US" sz="2000" baseline="0" smtClean="0">
                          <a:latin typeface="Times New Roman" panose="02020603050405020304" pitchFamily="18" charset="0"/>
                          <a:cs typeface="Times New Roman" panose="02020603050405020304" pitchFamily="18" charset="0"/>
                        </a:rPr>
                        <a:t>Xây dựng cơ dữ liệu, logic hệ thống</a:t>
                      </a:r>
                    </a:p>
                    <a:p>
                      <a:pPr marL="342900" indent="-342900">
                        <a:buFont typeface="Wingdings" panose="05000000000000000000" pitchFamily="2" charset="2"/>
                        <a:buChar char="ü"/>
                      </a:pPr>
                      <a:r>
                        <a:rPr lang="en-US" sz="2000" baseline="0" smtClean="0">
                          <a:latin typeface="Times New Roman" panose="02020603050405020304" pitchFamily="18" charset="0"/>
                          <a:cs typeface="Times New Roman" panose="02020603050405020304" pitchFamily="18" charset="0"/>
                        </a:rPr>
                        <a:t>Xây dựng UX/UI</a:t>
                      </a:r>
                    </a:p>
                    <a:p>
                      <a:pPr marL="342900" indent="-342900">
                        <a:buFont typeface="Wingdings" panose="05000000000000000000" pitchFamily="2" charset="2"/>
                        <a:buChar char="ü"/>
                      </a:pPr>
                      <a:r>
                        <a:rPr lang="en-US" sz="2000" baseline="0" smtClean="0">
                          <a:latin typeface="Times New Roman" panose="02020603050405020304" pitchFamily="18" charset="0"/>
                          <a:cs typeface="Times New Roman" panose="02020603050405020304" pitchFamily="18" charset="0"/>
                        </a:rPr>
                        <a:t>Xây dựng các chức năng</a:t>
                      </a:r>
                      <a:endParaRPr lang="en-US" sz="2000" smtClean="0">
                        <a:latin typeface="Times New Roman" panose="02020603050405020304" pitchFamily="18" charset="0"/>
                        <a:cs typeface="Times New Roman" panose="02020603050405020304" pitchFamily="18" charset="0"/>
                      </a:endParaRPr>
                    </a:p>
                  </a:txBody>
                  <a:tcPr/>
                </a:tc>
                <a:tc>
                  <a:txBody>
                    <a:bodyPr/>
                    <a:lstStyle/>
                    <a:p>
                      <a:pPr algn="ctr"/>
                      <a:r>
                        <a:rPr lang="en-US" sz="2000" smtClean="0">
                          <a:latin typeface="Times New Roman" panose="02020603050405020304" pitchFamily="18" charset="0"/>
                          <a:cs typeface="Times New Roman" panose="02020603050405020304" pitchFamily="18" charset="0"/>
                        </a:rPr>
                        <a:t>100%</a:t>
                      </a:r>
                      <a:endParaRPr lang="en-US" sz="2000">
                        <a:latin typeface="Times New Roman" panose="02020603050405020304" pitchFamily="18" charset="0"/>
                        <a:cs typeface="Times New Roman" panose="02020603050405020304" pitchFamily="18" charset="0"/>
                      </a:endParaRPr>
                    </a:p>
                  </a:txBody>
                  <a:tcPr anchor="ctr"/>
                </a:tc>
              </a:tr>
              <a:tr h="1377212">
                <a:tc>
                  <a:txBody>
                    <a:bodyPr/>
                    <a:lstStyle/>
                    <a:p>
                      <a:pPr algn="ctr"/>
                      <a:r>
                        <a:rPr lang="en-US" sz="2000" smtClean="0">
                          <a:latin typeface="Times New Roman" panose="02020603050405020304" pitchFamily="18" charset="0"/>
                          <a:cs typeface="Times New Roman" panose="02020603050405020304" pitchFamily="18" charset="0"/>
                        </a:rPr>
                        <a:t>B2113341</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smtClean="0">
                          <a:latin typeface="Times New Roman" panose="02020603050405020304" pitchFamily="18" charset="0"/>
                          <a:cs typeface="Times New Roman" panose="02020603050405020304" pitchFamily="18" charset="0"/>
                        </a:rPr>
                        <a:t>Phan</a:t>
                      </a:r>
                      <a:r>
                        <a:rPr lang="en-US" sz="2000" baseline="0" smtClean="0">
                          <a:latin typeface="Times New Roman" panose="02020603050405020304" pitchFamily="18" charset="0"/>
                          <a:cs typeface="Times New Roman" panose="02020603050405020304" pitchFamily="18" charset="0"/>
                        </a:rPr>
                        <a:t> Minh Tài</a:t>
                      </a:r>
                      <a:endParaRPr lang="en-US" sz="2000">
                        <a:latin typeface="Times New Roman" panose="02020603050405020304" pitchFamily="18" charset="0"/>
                        <a:cs typeface="Times New Roman" panose="02020603050405020304" pitchFamily="18" charset="0"/>
                      </a:endParaRPr>
                    </a:p>
                  </a:txBody>
                  <a:tcPr anchor="ctr"/>
                </a:tc>
                <a:tc>
                  <a:txBody>
                    <a:bodyPr/>
                    <a:lstStyle/>
                    <a:p>
                      <a:pPr marL="342900" indent="-342900">
                        <a:buFont typeface="Wingdings" panose="05000000000000000000" pitchFamily="2" charset="2"/>
                        <a:buChar char="ü"/>
                      </a:pPr>
                      <a:r>
                        <a:rPr lang="en-US" sz="2000" smtClean="0">
                          <a:latin typeface="Times New Roman" panose="02020603050405020304" pitchFamily="18" charset="0"/>
                          <a:cs typeface="Times New Roman" panose="02020603050405020304" pitchFamily="18" charset="0"/>
                        </a:rPr>
                        <a:t>Tìm</a:t>
                      </a:r>
                      <a:r>
                        <a:rPr lang="en-US" sz="2000" baseline="0" smtClean="0">
                          <a:latin typeface="Times New Roman" panose="02020603050405020304" pitchFamily="18" charset="0"/>
                          <a:cs typeface="Times New Roman" panose="02020603050405020304" pitchFamily="18" charset="0"/>
                        </a:rPr>
                        <a:t> hiểu cơ sở dữ liệu</a:t>
                      </a:r>
                    </a:p>
                    <a:p>
                      <a:pPr marL="342900" indent="-342900">
                        <a:buFont typeface="Wingdings" panose="05000000000000000000" pitchFamily="2" charset="2"/>
                        <a:buChar char="ü"/>
                      </a:pPr>
                      <a:r>
                        <a:rPr lang="en-US" sz="2000" baseline="0" smtClean="0">
                          <a:latin typeface="Times New Roman" panose="02020603050405020304" pitchFamily="18" charset="0"/>
                          <a:cs typeface="Times New Roman" panose="02020603050405020304" pitchFamily="18" charset="0"/>
                        </a:rPr>
                        <a:t>Xây dựng cơ dữ liệu, logic hệ thống</a:t>
                      </a:r>
                    </a:p>
                    <a:p>
                      <a:pPr marL="342900" indent="-342900">
                        <a:buFont typeface="Wingdings" panose="05000000000000000000" pitchFamily="2" charset="2"/>
                        <a:buChar char="ü"/>
                      </a:pPr>
                      <a:r>
                        <a:rPr lang="en-US" sz="2000" baseline="0" smtClean="0">
                          <a:latin typeface="Times New Roman" panose="02020603050405020304" pitchFamily="18" charset="0"/>
                          <a:cs typeface="Times New Roman" panose="02020603050405020304" pitchFamily="18" charset="0"/>
                        </a:rPr>
                        <a:t>Xây dựng UX/UI</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aseline="0" smtClean="0">
                          <a:latin typeface="Times New Roman" panose="02020603050405020304" pitchFamily="18" charset="0"/>
                          <a:cs typeface="Times New Roman" panose="02020603050405020304" pitchFamily="18" charset="0"/>
                        </a:rPr>
                        <a:t>Xây dựng các chức năng</a:t>
                      </a:r>
                      <a:endParaRPr lang="en-US" sz="2000" smtClean="0">
                        <a:latin typeface="Times New Roman" panose="02020603050405020304" pitchFamily="18" charset="0"/>
                        <a:cs typeface="Times New Roman" panose="02020603050405020304" pitchFamily="18" charset="0"/>
                      </a:endParaRPr>
                    </a:p>
                  </a:txBody>
                  <a:tcPr/>
                </a:tc>
                <a:tc>
                  <a:txBody>
                    <a:bodyPr/>
                    <a:lstStyle/>
                    <a:p>
                      <a:pPr algn="ctr"/>
                      <a:r>
                        <a:rPr lang="en-US" sz="2000" smtClean="0">
                          <a:latin typeface="Times New Roman" panose="02020603050405020304" pitchFamily="18" charset="0"/>
                          <a:cs typeface="Times New Roman" panose="02020603050405020304" pitchFamily="18" charset="0"/>
                        </a:rPr>
                        <a:t>100%</a:t>
                      </a:r>
                      <a:endParaRPr lang="en-US" sz="2000">
                        <a:latin typeface="Times New Roman" panose="02020603050405020304" pitchFamily="18" charset="0"/>
                        <a:cs typeface="Times New Roman" panose="02020603050405020304" pitchFamily="18" charset="0"/>
                      </a:endParaRPr>
                    </a:p>
                  </a:txBody>
                  <a:tcPr anchor="ctr"/>
                </a:tc>
              </a:tr>
              <a:tr h="1386798">
                <a:tc>
                  <a:txBody>
                    <a:bodyPr/>
                    <a:lstStyle/>
                    <a:p>
                      <a:pPr algn="ctr"/>
                      <a:r>
                        <a:rPr lang="en-US" sz="2000" smtClean="0">
                          <a:latin typeface="Times New Roman" panose="02020603050405020304" pitchFamily="18" charset="0"/>
                          <a:cs typeface="Times New Roman" panose="02020603050405020304" pitchFamily="18" charset="0"/>
                        </a:rPr>
                        <a:t>B2113329</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smtClean="0">
                          <a:latin typeface="Times New Roman" panose="02020603050405020304" pitchFamily="18" charset="0"/>
                          <a:cs typeface="Times New Roman" panose="02020603050405020304" pitchFamily="18" charset="0"/>
                        </a:rPr>
                        <a:t>Nguyễn</a:t>
                      </a:r>
                      <a:r>
                        <a:rPr lang="en-US" sz="2000" baseline="0" smtClean="0">
                          <a:latin typeface="Times New Roman" panose="02020603050405020304" pitchFamily="18" charset="0"/>
                          <a:cs typeface="Times New Roman" panose="02020603050405020304" pitchFamily="18" charset="0"/>
                        </a:rPr>
                        <a:t> Hoàng Điển</a:t>
                      </a:r>
                      <a:endParaRPr lang="en-US" sz="2000">
                        <a:latin typeface="Times New Roman" panose="02020603050405020304" pitchFamily="18" charset="0"/>
                        <a:cs typeface="Times New Roman" panose="02020603050405020304" pitchFamily="18" charset="0"/>
                      </a:endParaRPr>
                    </a:p>
                  </a:txBody>
                  <a:tcPr anchor="ctr"/>
                </a:tc>
                <a:tc>
                  <a:txBody>
                    <a:bodyPr/>
                    <a:lstStyle/>
                    <a:p>
                      <a:pPr marL="342900" indent="-342900">
                        <a:buFont typeface="Wingdings" panose="05000000000000000000" pitchFamily="2" charset="2"/>
                        <a:buChar char="ü"/>
                      </a:pPr>
                      <a:r>
                        <a:rPr lang="en-US" sz="2000" smtClean="0">
                          <a:latin typeface="Times New Roman" panose="02020603050405020304" pitchFamily="18" charset="0"/>
                          <a:cs typeface="Times New Roman" panose="02020603050405020304" pitchFamily="18" charset="0"/>
                        </a:rPr>
                        <a:t>Tìm</a:t>
                      </a:r>
                      <a:r>
                        <a:rPr lang="en-US" sz="2000" baseline="0" smtClean="0">
                          <a:latin typeface="Times New Roman" panose="02020603050405020304" pitchFamily="18" charset="0"/>
                          <a:cs typeface="Times New Roman" panose="02020603050405020304" pitchFamily="18" charset="0"/>
                        </a:rPr>
                        <a:t> hiểu cơ sở dữ liệu</a:t>
                      </a:r>
                    </a:p>
                    <a:p>
                      <a:pPr marL="342900" indent="-342900">
                        <a:buFont typeface="Wingdings" panose="05000000000000000000" pitchFamily="2" charset="2"/>
                        <a:buChar char="ü"/>
                      </a:pPr>
                      <a:r>
                        <a:rPr lang="en-US" sz="2000" baseline="0" smtClean="0">
                          <a:latin typeface="Times New Roman" panose="02020603050405020304" pitchFamily="18" charset="0"/>
                          <a:cs typeface="Times New Roman" panose="02020603050405020304" pitchFamily="18" charset="0"/>
                        </a:rPr>
                        <a:t>Xây dựng cơ dữ liệu, logic hệ thống</a:t>
                      </a:r>
                    </a:p>
                    <a:p>
                      <a:pPr marL="342900" indent="-342900">
                        <a:buFont typeface="Wingdings" panose="05000000000000000000" pitchFamily="2" charset="2"/>
                        <a:buChar char="ü"/>
                      </a:pPr>
                      <a:r>
                        <a:rPr lang="en-US" sz="2000" baseline="0" smtClean="0">
                          <a:latin typeface="Times New Roman" panose="02020603050405020304" pitchFamily="18" charset="0"/>
                          <a:cs typeface="Times New Roman" panose="02020603050405020304" pitchFamily="18" charset="0"/>
                        </a:rPr>
                        <a:t>Xây dựng UX/UI</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aseline="0" smtClean="0">
                          <a:latin typeface="Times New Roman" panose="02020603050405020304" pitchFamily="18" charset="0"/>
                          <a:cs typeface="Times New Roman" panose="02020603050405020304" pitchFamily="18" charset="0"/>
                        </a:rPr>
                        <a:t>Xây dựng các chức năng</a:t>
                      </a:r>
                      <a:endParaRPr lang="en-US" sz="2000" smtClean="0">
                        <a:latin typeface="Times New Roman" panose="02020603050405020304" pitchFamily="18" charset="0"/>
                        <a:cs typeface="Times New Roman" panose="02020603050405020304" pitchFamily="18" charset="0"/>
                      </a:endParaRPr>
                    </a:p>
                  </a:txBody>
                  <a:tcPr/>
                </a:tc>
                <a:tc>
                  <a:txBody>
                    <a:bodyPr/>
                    <a:lstStyle/>
                    <a:p>
                      <a:pPr algn="ctr"/>
                      <a:r>
                        <a:rPr lang="en-US" sz="2000" smtClean="0">
                          <a:latin typeface="Times New Roman" panose="02020603050405020304" pitchFamily="18" charset="0"/>
                          <a:cs typeface="Times New Roman" panose="02020603050405020304" pitchFamily="18" charset="0"/>
                        </a:rPr>
                        <a:t>100%</a:t>
                      </a:r>
                      <a:endParaRPr lang="en-US" sz="200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2706205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80" y="313509"/>
            <a:ext cx="5799364" cy="627018"/>
          </a:xfrm>
        </p:spPr>
        <p:txBody>
          <a:bodyPr/>
          <a:lstStyle/>
          <a:p>
            <a:r>
              <a:rPr lang="en-US">
                <a:latin typeface="Times New Roman" panose="02020603050405020304" pitchFamily="18" charset="0"/>
                <a:cs typeface="Times New Roman" panose="02020603050405020304" pitchFamily="18" charset="0"/>
              </a:rPr>
              <a:t>3. Kết quả thực hiện:</a:t>
            </a:r>
            <a:endParaRPr lang="en-US">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2"/>
          <a:stretch>
            <a:fillRect/>
          </a:stretch>
        </p:blipFill>
        <p:spPr>
          <a:xfrm>
            <a:off x="2402478" y="1415143"/>
            <a:ext cx="6934200" cy="4078941"/>
          </a:xfrm>
          <a:prstGeom prst="rect">
            <a:avLst/>
          </a:prstGeom>
        </p:spPr>
      </p:pic>
      <p:sp>
        <p:nvSpPr>
          <p:cNvPr id="22" name="Rectangle 21"/>
          <p:cNvSpPr/>
          <p:nvPr/>
        </p:nvSpPr>
        <p:spPr>
          <a:xfrm>
            <a:off x="2733948" y="2946781"/>
            <a:ext cx="6271260" cy="1015663"/>
          </a:xfrm>
          <a:prstGeom prst="rect">
            <a:avLst/>
          </a:prstGeom>
        </p:spPr>
        <p:txBody>
          <a:bodyPr wrap="square">
            <a:spAutoFit/>
          </a:bodyPr>
          <a:lstStyle/>
          <a:p>
            <a:pPr algn="ctr"/>
            <a:r>
              <a:rPr lang="en-US" sz="6000" b="1" i="1">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DEMO </a:t>
            </a:r>
            <a:r>
              <a:rPr lang="en-US" sz="6000" b="1" i="1" smtClean="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Hệ Thống</a:t>
            </a:r>
            <a:endParaRPr lang="en-US" sz="6000" b="1">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665568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27981F-8DDB-4942-9095-1A301A93096A}"/>
              </a:ext>
            </a:extLst>
          </p:cNvPr>
          <p:cNvSpPr>
            <a:spLocks noGrp="1"/>
          </p:cNvSpPr>
          <p:nvPr>
            <p:ph type="ctrTitle"/>
          </p:nvPr>
        </p:nvSpPr>
        <p:spPr/>
        <p:txBody>
          <a:bodyPr/>
          <a:lstStyle/>
          <a:p>
            <a:r>
              <a:rPr lang="en-US"/>
              <a:t>CÁM ƠN</a:t>
            </a:r>
          </a:p>
        </p:txBody>
      </p:sp>
      <p:sp>
        <p:nvSpPr>
          <p:cNvPr id="3" name="Subtitle 2">
            <a:extLst>
              <a:ext uri="{FF2B5EF4-FFF2-40B4-BE49-F238E27FC236}">
                <a16:creationId xmlns:a16="http://schemas.microsoft.com/office/drawing/2014/main" xmlns="" id="{E3DE8CBC-CC0F-41DD-9762-03FD26D3B012}"/>
              </a:ext>
            </a:extLst>
          </p:cNvPr>
          <p:cNvSpPr>
            <a:spLocks noGrp="1"/>
          </p:cNvSpPr>
          <p:nvPr>
            <p:ph type="subTitle" idx="1"/>
          </p:nvPr>
        </p:nvSpPr>
        <p:spPr/>
        <p:txBody>
          <a:bodyPr/>
          <a:lstStyle/>
          <a:p>
            <a:r>
              <a:rPr lang="en-US" smtClean="0"/>
              <a:t>Thanks for listening</a:t>
            </a:r>
            <a:endParaRPr lang="en-US"/>
          </a:p>
        </p:txBody>
      </p:sp>
    </p:spTree>
    <p:extLst>
      <p:ext uri="{BB962C8B-B14F-4D97-AF65-F5344CB8AC3E}">
        <p14:creationId xmlns:p14="http://schemas.microsoft.com/office/powerpoint/2010/main" val="131648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14E1C98C-59A6-490B-83BD-EE1E10A5BA9A}"/>
              </a:ext>
            </a:extLst>
          </p:cNvPr>
          <p:cNvSpPr txBox="1">
            <a:spLocks/>
          </p:cNvSpPr>
          <p:nvPr/>
        </p:nvSpPr>
        <p:spPr>
          <a:xfrm>
            <a:off x="394063" y="197096"/>
            <a:ext cx="10515600" cy="631766"/>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a:latin typeface="Times New Roman" panose="02020603050405020304" pitchFamily="18" charset="0"/>
                <a:cs typeface="Times New Roman" panose="02020603050405020304" pitchFamily="18" charset="0"/>
              </a:rPr>
              <a:t>NỘI DUNG</a:t>
            </a:r>
            <a:endParaRPr lang="en-US"/>
          </a:p>
        </p:txBody>
      </p:sp>
      <p:sp>
        <p:nvSpPr>
          <p:cNvPr id="9" name="Rounded Rectangle 8"/>
          <p:cNvSpPr/>
          <p:nvPr/>
        </p:nvSpPr>
        <p:spPr>
          <a:xfrm>
            <a:off x="1698171" y="2587328"/>
            <a:ext cx="2133600" cy="1143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solidFill>
                  <a:sysClr val="windowText" lastClr="000000"/>
                </a:solidFill>
                <a:latin typeface="Times New Roman" panose="02020603050405020304" pitchFamily="18" charset="0"/>
                <a:cs typeface="Times New Roman" panose="02020603050405020304" pitchFamily="18" charset="0"/>
              </a:rPr>
              <a:t>Nội Dung</a:t>
            </a:r>
            <a:endParaRPr lang="en-US" sz="3200">
              <a:solidFill>
                <a:sysClr val="windowText" lastClr="000000"/>
              </a:solidFill>
              <a:latin typeface="Times New Roman" panose="02020603050405020304" pitchFamily="18" charset="0"/>
              <a:cs typeface="Times New Roman" panose="02020603050405020304" pitchFamily="18" charset="0"/>
            </a:endParaRPr>
          </a:p>
        </p:txBody>
      </p:sp>
      <p:sp>
        <p:nvSpPr>
          <p:cNvPr id="10" name="Rounded Rectangle 9"/>
          <p:cNvSpPr/>
          <p:nvPr/>
        </p:nvSpPr>
        <p:spPr>
          <a:xfrm>
            <a:off x="4592615" y="1337191"/>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latin typeface="Times New Roman" panose="02020603050405020304" pitchFamily="18" charset="0"/>
                <a:cs typeface="Times New Roman" panose="02020603050405020304" pitchFamily="18" charset="0"/>
              </a:rPr>
              <a:t>Giới Thiệu</a:t>
            </a:r>
            <a:endParaRPr lang="en-US">
              <a:solidFill>
                <a:sysClr val="windowText" lastClr="000000"/>
              </a:solidFill>
              <a:latin typeface="Times New Roman" panose="02020603050405020304" pitchFamily="18" charset="0"/>
              <a:cs typeface="Times New Roman" panose="02020603050405020304" pitchFamily="18" charset="0"/>
            </a:endParaRPr>
          </a:p>
        </p:txBody>
      </p:sp>
      <p:sp>
        <p:nvSpPr>
          <p:cNvPr id="11" name="Rounded Rectangle 10"/>
          <p:cNvSpPr/>
          <p:nvPr/>
        </p:nvSpPr>
        <p:spPr>
          <a:xfrm>
            <a:off x="4592615" y="2818057"/>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latin typeface="Times New Roman" panose="02020603050405020304" pitchFamily="18" charset="0"/>
                <a:cs typeface="Times New Roman" panose="02020603050405020304" pitchFamily="18" charset="0"/>
              </a:rPr>
              <a:t>Hệ Thống Quản Lý Nhân Sự</a:t>
            </a:r>
            <a:endParaRPr lang="en-US">
              <a:solidFill>
                <a:sysClr val="windowText" lastClr="000000"/>
              </a:solidFill>
              <a:latin typeface="Times New Roman" panose="02020603050405020304" pitchFamily="18" charset="0"/>
              <a:cs typeface="Times New Roman" panose="02020603050405020304" pitchFamily="18" charset="0"/>
            </a:endParaRPr>
          </a:p>
        </p:txBody>
      </p:sp>
      <p:sp>
        <p:nvSpPr>
          <p:cNvPr id="12" name="Rounded Rectangle 11"/>
          <p:cNvSpPr/>
          <p:nvPr/>
        </p:nvSpPr>
        <p:spPr>
          <a:xfrm>
            <a:off x="4592615" y="4298924"/>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latin typeface="Times New Roman" panose="02020603050405020304" pitchFamily="18" charset="0"/>
                <a:cs typeface="Times New Roman" panose="02020603050405020304" pitchFamily="18" charset="0"/>
              </a:rPr>
              <a:t>Kết Quả Thực Hiện</a:t>
            </a:r>
            <a:endParaRPr lang="en-US">
              <a:solidFill>
                <a:sysClr val="windowText" lastClr="000000"/>
              </a:solidFill>
              <a:latin typeface="Times New Roman" panose="02020603050405020304" pitchFamily="18" charset="0"/>
              <a:cs typeface="Times New Roman" panose="02020603050405020304" pitchFamily="18" charset="0"/>
            </a:endParaRPr>
          </a:p>
        </p:txBody>
      </p:sp>
      <p:sp>
        <p:nvSpPr>
          <p:cNvPr id="13" name="Rounded Rectangle 12"/>
          <p:cNvSpPr/>
          <p:nvPr/>
        </p:nvSpPr>
        <p:spPr>
          <a:xfrm>
            <a:off x="7870369" y="2356144"/>
            <a:ext cx="2013525" cy="58898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latin typeface="Times New Roman" panose="02020603050405020304" pitchFamily="18" charset="0"/>
                <a:cs typeface="Times New Roman" panose="02020603050405020304" pitchFamily="18" charset="0"/>
              </a:rPr>
              <a:t>Chức năng và giao diện</a:t>
            </a:r>
            <a:endParaRPr lang="en-US">
              <a:solidFill>
                <a:sysClr val="windowText" lastClr="000000"/>
              </a:solidFill>
              <a:latin typeface="Times New Roman" panose="02020603050405020304" pitchFamily="18" charset="0"/>
              <a:cs typeface="Times New Roman" panose="02020603050405020304" pitchFamily="18" charset="0"/>
            </a:endParaRPr>
          </a:p>
        </p:txBody>
      </p:sp>
      <p:sp>
        <p:nvSpPr>
          <p:cNvPr id="14" name="Rounded Rectangle 13"/>
          <p:cNvSpPr/>
          <p:nvPr/>
        </p:nvSpPr>
        <p:spPr>
          <a:xfrm>
            <a:off x="7870369" y="3410241"/>
            <a:ext cx="2013528" cy="64017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latin typeface="Times New Roman" panose="02020603050405020304" pitchFamily="18" charset="0"/>
                <a:cs typeface="Times New Roman" panose="02020603050405020304" pitchFamily="18" charset="0"/>
              </a:rPr>
              <a:t>Mô hình dữ liệu</a:t>
            </a:r>
            <a:endParaRPr lang="en-US">
              <a:solidFill>
                <a:sysClr val="windowText" lastClr="000000"/>
              </a:solidFill>
              <a:latin typeface="Times New Roman" panose="02020603050405020304" pitchFamily="18" charset="0"/>
              <a:cs typeface="Times New Roman" panose="02020603050405020304" pitchFamily="18" charset="0"/>
            </a:endParaRPr>
          </a:p>
        </p:txBody>
      </p:sp>
      <p:cxnSp>
        <p:nvCxnSpPr>
          <p:cNvPr id="15" name="Straight Arrow Connector 14"/>
          <p:cNvCxnSpPr>
            <a:stCxn id="9" idx="3"/>
            <a:endCxn id="10" idx="1"/>
          </p:cNvCxnSpPr>
          <p:nvPr/>
        </p:nvCxnSpPr>
        <p:spPr>
          <a:xfrm flipV="1">
            <a:off x="3831771" y="1677962"/>
            <a:ext cx="760844" cy="1480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1" idx="1"/>
          </p:cNvCxnSpPr>
          <p:nvPr/>
        </p:nvCxnSpPr>
        <p:spPr>
          <a:xfrm>
            <a:off x="3831771" y="3158828"/>
            <a:ext cx="7608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12" idx="1"/>
          </p:cNvCxnSpPr>
          <p:nvPr/>
        </p:nvCxnSpPr>
        <p:spPr>
          <a:xfrm>
            <a:off x="3831771" y="3158828"/>
            <a:ext cx="760844" cy="1480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3"/>
            <a:endCxn id="13" idx="1"/>
          </p:cNvCxnSpPr>
          <p:nvPr/>
        </p:nvCxnSpPr>
        <p:spPr>
          <a:xfrm flipV="1">
            <a:off x="7109525" y="2650635"/>
            <a:ext cx="760844" cy="508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3"/>
            <a:endCxn id="14" idx="1"/>
          </p:cNvCxnSpPr>
          <p:nvPr/>
        </p:nvCxnSpPr>
        <p:spPr>
          <a:xfrm>
            <a:off x="7109525" y="3158828"/>
            <a:ext cx="760844" cy="571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186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4075067" cy="690819"/>
          </a:xfrm>
        </p:spPr>
        <p:txBody>
          <a:bodyPr/>
          <a:lstStyle/>
          <a:p>
            <a:r>
              <a:rPr lang="en-US">
                <a:latin typeface="Times New Roman" panose="02020603050405020304" pitchFamily="18" charset="0"/>
                <a:cs typeface="Times New Roman" panose="02020603050405020304" pitchFamily="18" charset="0"/>
              </a:rPr>
              <a:t>1. Giới thiệu</a:t>
            </a:r>
            <a:endParaRPr lang="en-US"/>
          </a:p>
        </p:txBody>
      </p:sp>
      <p:sp>
        <p:nvSpPr>
          <p:cNvPr id="5"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1089115" y="1275891"/>
            <a:ext cx="10144943" cy="1606646"/>
          </a:xfrm>
        </p:spPr>
        <p:txBody>
          <a:bodyPr/>
          <a:lstStyle/>
          <a:p>
            <a:pPr>
              <a:lnSpc>
                <a:spcPct val="150000"/>
              </a:lnSpc>
            </a:pPr>
            <a:r>
              <a:rPr lang="en-US">
                <a:latin typeface="Times New Roman" panose="02020603050405020304" pitchFamily="18" charset="0"/>
                <a:cs typeface="Times New Roman" panose="02020603050405020304" pitchFamily="18" charset="0"/>
              </a:rPr>
              <a:t>Đặt vấn đề: </a:t>
            </a:r>
            <a:r>
              <a:rPr lang="vi-VN">
                <a:latin typeface="Times New Roman" panose="02020603050405020304" pitchFamily="18" charset="0"/>
                <a:cs typeface="Times New Roman" panose="02020603050405020304" pitchFamily="18" charset="0"/>
              </a:rPr>
              <a:t>Phần mềm quản lý nhân sự hỗ trợ doanh nghiệp lưu trữ thông tin, quản lý chấm công, lương thưởng và hiệu suất làm việc. Công cụ này giúp giảm công việc thủ công, tăng độ chính xác và nâng cao hiệu quả quản lý nhân sự.</a:t>
            </a:r>
            <a:endParaRPr lang="en-US">
              <a:latin typeface="Times New Roman" panose="02020603050405020304" pitchFamily="18" charset="0"/>
              <a:cs typeface="Times New Roman" panose="02020603050405020304" pitchFamily="18" charset="0"/>
            </a:endParaRPr>
          </a:p>
          <a:p>
            <a:endParaRPr lang="en-US"/>
          </a:p>
        </p:txBody>
      </p:sp>
      <p:pic>
        <p:nvPicPr>
          <p:cNvPr id="7" name="Picture 2" descr="Hình Nền Công Ty Quản Lý Nhân Sự Tải Về Miễn Phí, Hình ảnh kinh doanh, quản  lý kinh doanh, nhân viên Sáng Tạo Từ Lovepik"/>
          <p:cNvPicPr>
            <a:picLocks noGrp="1" noChangeAspect="1" noChangeArrowheads="1"/>
          </p:cNvPicPr>
          <p:nvPr>
            <p:ph sz="quarter" idx="12"/>
          </p:nvPr>
        </p:nvPicPr>
        <p:blipFill>
          <a:blip r:embed="rId2" cstate="print">
            <a:extLst>
              <a:ext uri="{28A0092B-C50C-407E-A947-70E740481C1C}">
                <a14:useLocalDpi xmlns:a14="http://schemas.microsoft.com/office/drawing/2010/main" val="0"/>
              </a:ext>
            </a:extLst>
          </a:blip>
          <a:srcRect/>
          <a:stretch>
            <a:fillRect/>
          </a:stretch>
        </p:blipFill>
        <p:spPr bwMode="auto">
          <a:xfrm>
            <a:off x="1187766" y="3137106"/>
            <a:ext cx="3915455" cy="26272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389915" y="3137106"/>
            <a:ext cx="4730931" cy="2649321"/>
          </a:xfrm>
          <a:prstGeom prst="rect">
            <a:avLst/>
          </a:prstGeom>
          <a:ln>
            <a:solidFill>
              <a:schemeClr val="tx1"/>
            </a:solidFill>
          </a:ln>
        </p:spPr>
      </p:pic>
    </p:spTree>
    <p:extLst>
      <p:ext uri="{BB962C8B-B14F-4D97-AF65-F5344CB8AC3E}">
        <p14:creationId xmlns:p14="http://schemas.microsoft.com/office/powerpoint/2010/main" val="585325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4075067" cy="690819"/>
          </a:xfrm>
        </p:spPr>
        <p:txBody>
          <a:bodyPr/>
          <a:lstStyle/>
          <a:p>
            <a:r>
              <a:rPr lang="en-US">
                <a:latin typeface="Times New Roman" panose="02020603050405020304" pitchFamily="18" charset="0"/>
                <a:cs typeface="Times New Roman" panose="02020603050405020304" pitchFamily="18" charset="0"/>
              </a:rPr>
              <a:t>1. Giới thiệu</a:t>
            </a:r>
            <a:endParaRPr lang="en-US"/>
          </a:p>
        </p:txBody>
      </p:sp>
      <p:sp>
        <p:nvSpPr>
          <p:cNvPr id="5"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361338" y="1357702"/>
            <a:ext cx="5747114" cy="3487698"/>
          </a:xfrm>
        </p:spPr>
        <p:txBody>
          <a:bodyPr/>
          <a:lstStyle/>
          <a:p>
            <a:pPr marL="342900" indent="-342900">
              <a:lnSpc>
                <a:spcPct val="150000"/>
              </a:lnSpc>
              <a:buFont typeface="Wingdings" panose="05000000000000000000" pitchFamily="2" charset="2"/>
              <a:buChar char="Ø"/>
            </a:pPr>
            <a:r>
              <a:rPr lang="en-US" smtClean="0">
                <a:latin typeface="Times New Roman" panose="02020603050405020304" pitchFamily="18" charset="0"/>
                <a:cs typeface="Times New Roman" panose="02020603050405020304" pitchFamily="18" charset="0"/>
              </a:rPr>
              <a:t>Mục </a:t>
            </a:r>
            <a:r>
              <a:rPr lang="en-US">
                <a:latin typeface="Times New Roman" panose="02020603050405020304" pitchFamily="18" charset="0"/>
                <a:cs typeface="Times New Roman" panose="02020603050405020304" pitchFamily="18" charset="0"/>
              </a:rPr>
              <a:t>tiêu đề tài: </a:t>
            </a:r>
          </a:p>
          <a:p>
            <a:pPr lvl="1" algn="l">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Xây dựng hệ thống đáp ứng đầy đủ nghiệp vụ quản </a:t>
            </a:r>
            <a:r>
              <a:rPr lang="en-US">
                <a:latin typeface="Times New Roman" panose="02020603050405020304" pitchFamily="18" charset="0"/>
                <a:cs typeface="Times New Roman" panose="02020603050405020304" pitchFamily="18" charset="0"/>
              </a:rPr>
              <a:t>lý </a:t>
            </a:r>
            <a:r>
              <a:rPr lang="en-US" smtClean="0">
                <a:latin typeface="Times New Roman" panose="02020603050405020304" pitchFamily="18" charset="0"/>
                <a:cs typeface="Times New Roman" panose="02020603050405020304" pitchFamily="18" charset="0"/>
              </a:rPr>
              <a:t>nhân sự.</a:t>
            </a:r>
            <a:endParaRPr lang="en-US">
              <a:latin typeface="Times New Roman" panose="02020603050405020304" pitchFamily="18" charset="0"/>
              <a:cs typeface="Times New Roman" panose="02020603050405020304" pitchFamily="18" charset="0"/>
            </a:endParaRPr>
          </a:p>
          <a:p>
            <a:pPr lvl="1" algn="l">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Đảm bảo các nguyên tắc cơ sở dữ liệu.</a:t>
            </a:r>
          </a:p>
          <a:p>
            <a:pPr lvl="1" algn="l">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Tương tác với cơ sở dữ liệu có quan hệ một cách linh hoạt và </a:t>
            </a:r>
            <a:r>
              <a:rPr lang="en-US">
                <a:latin typeface="Times New Roman" panose="02020603050405020304" pitchFamily="18" charset="0"/>
                <a:cs typeface="Times New Roman" panose="02020603050405020304" pitchFamily="18" charset="0"/>
              </a:rPr>
              <a:t>hiệu </a:t>
            </a:r>
            <a:r>
              <a:rPr lang="en-US" smtClean="0">
                <a:latin typeface="Times New Roman" panose="02020603050405020304" pitchFamily="18" charset="0"/>
                <a:cs typeface="Times New Roman" panose="02020603050405020304" pitchFamily="18" charset="0"/>
              </a:rPr>
              <a:t>quả.</a:t>
            </a:r>
            <a:endParaRPr lang="en-US">
              <a:latin typeface="Times New Roman" panose="02020603050405020304" pitchFamily="18" charset="0"/>
              <a:cs typeface="Times New Roman" panose="02020603050405020304" pitchFamily="18" charset="0"/>
            </a:endParaRPr>
          </a:p>
          <a:p>
            <a:endParaRPr lang="en-US"/>
          </a:p>
        </p:txBody>
      </p:sp>
      <p:pic>
        <p:nvPicPr>
          <p:cNvPr id="9" name="Content Placeholder 8"/>
          <p:cNvPicPr>
            <a:picLocks noGrp="1" noChangeAspect="1"/>
          </p:cNvPicPr>
          <p:nvPr>
            <p:ph sz="quarter" idx="12"/>
          </p:nvPr>
        </p:nvPicPr>
        <p:blipFill>
          <a:blip r:embed="rId2"/>
          <a:stretch>
            <a:fillRect/>
          </a:stretch>
        </p:blipFill>
        <p:spPr>
          <a:xfrm>
            <a:off x="6329227" y="1298707"/>
            <a:ext cx="5381625" cy="3605688"/>
          </a:xfrm>
          <a:prstGeom prst="rect">
            <a:avLst/>
          </a:prstGeom>
          <a:ln>
            <a:solidFill>
              <a:schemeClr val="tx1"/>
            </a:solidFill>
          </a:ln>
        </p:spPr>
      </p:pic>
    </p:spTree>
    <p:extLst>
      <p:ext uri="{BB962C8B-B14F-4D97-AF65-F5344CB8AC3E}">
        <p14:creationId xmlns:p14="http://schemas.microsoft.com/office/powerpoint/2010/main" val="3440098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6"/>
            <a:ext cx="5825490" cy="592184"/>
          </a:xfrm>
        </p:spPr>
        <p:txBody>
          <a:bodyPr/>
          <a:lstStyle/>
          <a:p>
            <a:r>
              <a:rPr lang="en-US">
                <a:latin typeface="Times New Roman" panose="02020603050405020304" pitchFamily="18" charset="0"/>
                <a:cs typeface="Times New Roman" panose="02020603050405020304" pitchFamily="18" charset="0"/>
              </a:rPr>
              <a:t>2. Hệ thống quản lý nhân sự</a:t>
            </a:r>
            <a:endParaRPr lang="en-US"/>
          </a:p>
        </p:txBody>
      </p:sp>
      <p:sp>
        <p:nvSpPr>
          <p:cNvPr id="6" name="Subtitle 4">
            <a:extLst>
              <a:ext uri="{FF2B5EF4-FFF2-40B4-BE49-F238E27FC236}">
                <a16:creationId xmlns:a16="http://schemas.microsoft.com/office/drawing/2014/main" xmlns="" id="{3C4A362E-937E-69DB-344A-0ABB82ECFE06}"/>
              </a:ext>
            </a:extLst>
          </p:cNvPr>
          <p:cNvSpPr txBox="1">
            <a:spLocks/>
          </p:cNvSpPr>
          <p:nvPr/>
        </p:nvSpPr>
        <p:spPr>
          <a:xfrm>
            <a:off x="1171236" y="2961085"/>
            <a:ext cx="5534365" cy="62785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Framework:</a:t>
            </a:r>
            <a:endParaRPr lang="en-US" sz="2400">
              <a:latin typeface="Times New Roman" panose="02020603050405020304" pitchFamily="18" charset="0"/>
              <a:cs typeface="Times New Roman" panose="02020603050405020304" pitchFamily="18" charset="0"/>
            </a:endParaRPr>
          </a:p>
        </p:txBody>
      </p:sp>
      <p:sp>
        <p:nvSpPr>
          <p:cNvPr id="7" name="Subtitle 4">
            <a:extLst>
              <a:ext uri="{FF2B5EF4-FFF2-40B4-BE49-F238E27FC236}">
                <a16:creationId xmlns:a16="http://schemas.microsoft.com/office/drawing/2014/main" xmlns="" id="{3C4A362E-937E-69DB-344A-0ABB82ECFE06}"/>
              </a:ext>
            </a:extLst>
          </p:cNvPr>
          <p:cNvSpPr txBox="1">
            <a:spLocks/>
          </p:cNvSpPr>
          <p:nvPr/>
        </p:nvSpPr>
        <p:spPr>
          <a:xfrm>
            <a:off x="1171236" y="4858470"/>
            <a:ext cx="5534365" cy="62785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2400" smtClean="0">
                <a:latin typeface="Times New Roman" panose="02020603050405020304" pitchFamily="18" charset="0"/>
                <a:cs typeface="Times New Roman" panose="02020603050405020304" pitchFamily="18" charset="0"/>
              </a:rPr>
              <a:t>Libraries </a:t>
            </a:r>
            <a:endParaRPr lang="en-US" sz="240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1506384" y="1907177"/>
            <a:ext cx="1676400" cy="1000682"/>
          </a:xfrm>
          <a:prstGeom prst="rect">
            <a:avLst/>
          </a:prstGeom>
        </p:spPr>
      </p:pic>
      <p:pic>
        <p:nvPicPr>
          <p:cNvPr id="10" name="Picture 9"/>
          <p:cNvPicPr>
            <a:picLocks noChangeAspect="1"/>
          </p:cNvPicPr>
          <p:nvPr/>
        </p:nvPicPr>
        <p:blipFill>
          <a:blip r:embed="rId3"/>
          <a:stretch>
            <a:fillRect/>
          </a:stretch>
        </p:blipFill>
        <p:spPr>
          <a:xfrm>
            <a:off x="3877456" y="2029661"/>
            <a:ext cx="2140441" cy="767116"/>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6631344" y="1770595"/>
            <a:ext cx="1137264" cy="1137264"/>
          </a:xfrm>
          <a:prstGeom prst="rect">
            <a:avLst/>
          </a:prstGeom>
        </p:spPr>
      </p:pic>
      <p:pic>
        <p:nvPicPr>
          <p:cNvPr id="12" name="Picture 11"/>
          <p:cNvPicPr>
            <a:picLocks noChangeAspect="1"/>
          </p:cNvPicPr>
          <p:nvPr/>
        </p:nvPicPr>
        <p:blipFill>
          <a:blip r:embed="rId5"/>
          <a:stretch>
            <a:fillRect/>
          </a:stretch>
        </p:blipFill>
        <p:spPr>
          <a:xfrm>
            <a:off x="1506384" y="3716697"/>
            <a:ext cx="1524000" cy="936172"/>
          </a:xfrm>
          <a:prstGeom prst="rect">
            <a:avLst/>
          </a:prstGeom>
        </p:spPr>
      </p:pic>
      <p:pic>
        <p:nvPicPr>
          <p:cNvPr id="13" name="Picture 12"/>
          <p:cNvPicPr>
            <a:picLocks noChangeAspect="1"/>
          </p:cNvPicPr>
          <p:nvPr/>
        </p:nvPicPr>
        <p:blipFill>
          <a:blip r:embed="rId6"/>
          <a:stretch>
            <a:fillRect/>
          </a:stretch>
        </p:blipFill>
        <p:spPr>
          <a:xfrm>
            <a:off x="3656366" y="3553470"/>
            <a:ext cx="1149927" cy="1149927"/>
          </a:xfrm>
          <a:prstGeom prst="rect">
            <a:avLst/>
          </a:prstGeom>
        </p:spPr>
      </p:pic>
      <p:pic>
        <p:nvPicPr>
          <p:cNvPr id="14" name="Picture 13"/>
          <p:cNvPicPr>
            <a:picLocks noChangeAspect="1"/>
          </p:cNvPicPr>
          <p:nvPr/>
        </p:nvPicPr>
        <p:blipFill>
          <a:blip r:embed="rId7"/>
          <a:stretch>
            <a:fillRect/>
          </a:stretch>
        </p:blipFill>
        <p:spPr>
          <a:xfrm>
            <a:off x="5570136" y="3636251"/>
            <a:ext cx="1800666" cy="984364"/>
          </a:xfrm>
          <a:prstGeom prst="rect">
            <a:avLst/>
          </a:prstGeom>
        </p:spPr>
      </p:pic>
      <p:pic>
        <p:nvPicPr>
          <p:cNvPr id="15" name="Picture 14"/>
          <p:cNvPicPr>
            <a:picLocks noChangeAspect="1"/>
          </p:cNvPicPr>
          <p:nvPr/>
        </p:nvPicPr>
        <p:blipFill>
          <a:blip r:embed="rId8"/>
          <a:stretch>
            <a:fillRect/>
          </a:stretch>
        </p:blipFill>
        <p:spPr>
          <a:xfrm>
            <a:off x="3424447" y="5343589"/>
            <a:ext cx="1828800" cy="761176"/>
          </a:xfrm>
          <a:prstGeom prst="rect">
            <a:avLst/>
          </a:prstGeom>
        </p:spPr>
      </p:pic>
      <p:sp>
        <p:nvSpPr>
          <p:cNvPr id="17" name="Subtitle 4">
            <a:extLst>
              <a:ext uri="{FF2B5EF4-FFF2-40B4-BE49-F238E27FC236}">
                <a16:creationId xmlns:a16="http://schemas.microsoft.com/office/drawing/2014/main" xmlns="" id="{3C4A362E-937E-69DB-344A-0ABB82ECFE06}"/>
              </a:ext>
            </a:extLst>
          </p:cNvPr>
          <p:cNvSpPr txBox="1">
            <a:spLocks/>
          </p:cNvSpPr>
          <p:nvPr/>
        </p:nvSpPr>
        <p:spPr>
          <a:xfrm>
            <a:off x="1171236" y="1066220"/>
            <a:ext cx="6736147" cy="62785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2400">
                <a:latin typeface="Times New Roman" panose="02020603050405020304" pitchFamily="18" charset="0"/>
              </a:rPr>
              <a:t>Ngôn ngữ, cơ sở dữ liệu và môi trường phát triển:</a:t>
            </a:r>
            <a:endParaRPr lang="en-US" sz="2400">
              <a:latin typeface="Times New Roman" panose="02020603050405020304" pitchFamily="18" charset="0"/>
            </a:endParaRPr>
          </a:p>
        </p:txBody>
      </p:sp>
    </p:spTree>
    <p:extLst>
      <p:ext uri="{BB962C8B-B14F-4D97-AF65-F5344CB8AC3E}">
        <p14:creationId xmlns:p14="http://schemas.microsoft.com/office/powerpoint/2010/main" val="4129695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829654" y="1212584"/>
            <a:ext cx="6283234" cy="4747433"/>
          </a:xfrm>
          <a:prstGeom prst="rect">
            <a:avLst/>
          </a:prstGeom>
          <a:ln>
            <a:solidFill>
              <a:schemeClr val="tx1"/>
            </a:solidFill>
          </a:ln>
        </p:spPr>
      </p:pic>
      <p:sp>
        <p:nvSpPr>
          <p:cNvPr id="8" name="Subtitle 4">
            <a:extLst>
              <a:ext uri="{FF2B5EF4-FFF2-40B4-BE49-F238E27FC236}">
                <a16:creationId xmlns:a16="http://schemas.microsoft.com/office/drawing/2014/main" xmlns="" id="{3C4A362E-937E-69DB-344A-0ABB82ECFE06}"/>
              </a:ext>
            </a:extLst>
          </p:cNvPr>
          <p:cNvSpPr txBox="1">
            <a:spLocks/>
          </p:cNvSpPr>
          <p:nvPr/>
        </p:nvSpPr>
        <p:spPr>
          <a:xfrm>
            <a:off x="4722331" y="5953914"/>
            <a:ext cx="2497880"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Sơ đồ usecase</a:t>
            </a:r>
            <a:endParaRPr lang="en-US"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4420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sp>
        <p:nvSpPr>
          <p:cNvPr id="9" name="Subtitle 4">
            <a:extLst>
              <a:ext uri="{FF2B5EF4-FFF2-40B4-BE49-F238E27FC236}">
                <a16:creationId xmlns:a16="http://schemas.microsoft.com/office/drawing/2014/main" xmlns="" id="{3C4A362E-937E-69DB-344A-0ABB82ECFE06}"/>
              </a:ext>
            </a:extLst>
          </p:cNvPr>
          <p:cNvSpPr txBox="1">
            <a:spLocks/>
          </p:cNvSpPr>
          <p:nvPr/>
        </p:nvSpPr>
        <p:spPr>
          <a:xfrm>
            <a:off x="4722331" y="5904411"/>
            <a:ext cx="2497880"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Đăng nhập và đăng ký</a:t>
            </a:r>
            <a:endParaRPr lang="en-US" sz="1800" b="1">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242306" y="1316773"/>
            <a:ext cx="3475021" cy="4587638"/>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5971271" y="1312963"/>
            <a:ext cx="3482642" cy="4595258"/>
          </a:xfrm>
          <a:prstGeom prst="rect">
            <a:avLst/>
          </a:prstGeom>
          <a:ln>
            <a:solidFill>
              <a:schemeClr val="tx1"/>
            </a:solidFill>
          </a:ln>
        </p:spPr>
      </p:pic>
    </p:spTree>
    <p:extLst>
      <p:ext uri="{BB962C8B-B14F-4D97-AF65-F5344CB8AC3E}">
        <p14:creationId xmlns:p14="http://schemas.microsoft.com/office/powerpoint/2010/main" val="3340932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73535" cy="690819"/>
          </a:xfrm>
        </p:spPr>
        <p:txBody>
          <a:bodyPr/>
          <a:lstStyle/>
          <a:p>
            <a:r>
              <a:rPr lang="en-US">
                <a:latin typeface="Times New Roman" panose="02020603050405020304" pitchFamily="18" charset="0"/>
                <a:cs typeface="Times New Roman" panose="02020603050405020304" pitchFamily="18" charset="0"/>
              </a:rPr>
              <a:t>2.1. Chức năng và giao diện:</a:t>
            </a:r>
            <a:endParaRPr lang="en-US">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480728" y="1227192"/>
            <a:ext cx="8978267" cy="4568962"/>
          </a:xfrm>
          <a:prstGeom prst="rect">
            <a:avLst/>
          </a:prstGeom>
          <a:ln>
            <a:solidFill>
              <a:schemeClr val="tx1"/>
            </a:solidFill>
          </a:ln>
        </p:spPr>
      </p:pic>
      <p:sp>
        <p:nvSpPr>
          <p:cNvPr id="11" name="Subtitle 4">
            <a:extLst>
              <a:ext uri="{FF2B5EF4-FFF2-40B4-BE49-F238E27FC236}">
                <a16:creationId xmlns:a16="http://schemas.microsoft.com/office/drawing/2014/main" xmlns="" id="{3C4A362E-937E-69DB-344A-0ABB82ECFE06}"/>
              </a:ext>
            </a:extLst>
          </p:cNvPr>
          <p:cNvSpPr txBox="1">
            <a:spLocks/>
          </p:cNvSpPr>
          <p:nvPr/>
        </p:nvSpPr>
        <p:spPr>
          <a:xfrm>
            <a:off x="4818119" y="5796154"/>
            <a:ext cx="2303483" cy="494992"/>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50000"/>
              </a:lnSpc>
            </a:pPr>
            <a:r>
              <a:rPr lang="en-US" sz="1800" b="1" smtClean="0">
                <a:latin typeface="Times New Roman" panose="02020603050405020304" pitchFamily="18" charset="0"/>
                <a:cs typeface="Times New Roman" panose="02020603050405020304" pitchFamily="18" charset="0"/>
              </a:rPr>
              <a:t>Trang nhân sự</a:t>
            </a:r>
            <a:endParaRPr lang="en-US" sz="1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5281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4522</TotalTime>
  <Words>456</Words>
  <Application>Microsoft Office PowerPoint</Application>
  <PresentationFormat>Widescreen</PresentationFormat>
  <Paragraphs>81</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Barlow</vt:lpstr>
      <vt:lpstr>K2D</vt:lpstr>
      <vt:lpstr>Wingdings</vt:lpstr>
      <vt:lpstr>Readex Pro</vt:lpstr>
      <vt:lpstr>Calibri</vt:lpstr>
      <vt:lpstr>Times New Roman</vt:lpstr>
      <vt:lpstr>Office Theme</vt:lpstr>
      <vt:lpstr>HỆ THỐNG QUẢN LÝ NHÂN SỰ</vt:lpstr>
      <vt:lpstr>PHÂN CÔNG CÔNG VIỆC</vt:lpstr>
      <vt:lpstr>PowerPoint Presentation</vt:lpstr>
      <vt:lpstr>1. Giới thiệu</vt:lpstr>
      <vt:lpstr>1. Giới thiệu</vt:lpstr>
      <vt:lpstr>2. Hệ thống quản lý nhân sự</vt:lpstr>
      <vt:lpstr>2.1. Chức năng và giao diện:</vt:lpstr>
      <vt:lpstr>2.1. Chức năng và giao diện:</vt:lpstr>
      <vt:lpstr>2.1. Chức năng và giao diện:</vt:lpstr>
      <vt:lpstr>2.1. Chức năng và giao diện:</vt:lpstr>
      <vt:lpstr>2.1. Chức năng và giao diện:</vt:lpstr>
      <vt:lpstr>2.1. Chức năng và giao diện:</vt:lpstr>
      <vt:lpstr>2.1. Chức năng và giao diện:</vt:lpstr>
      <vt:lpstr>2.1. Chức năng và giao diện:</vt:lpstr>
      <vt:lpstr>2.1. Chức năng và giao diện:</vt:lpstr>
      <vt:lpstr>2.1. Chức năng và giao diện:</vt:lpstr>
      <vt:lpstr>2.1. Chức năng và giao diện:</vt:lpstr>
      <vt:lpstr>2.2. Mô hình dữ liệu</vt:lpstr>
      <vt:lpstr>2.2. Mô hình dữ liệu</vt:lpstr>
      <vt:lpstr>3. Kết quả thực hiện:</vt:lpstr>
      <vt:lpstr>CÁM ƠN</vt:lpstr>
    </vt:vector>
  </TitlesOfParts>
  <Company>Can Tho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NGUYEN HOANG DIEN</cp:lastModifiedBy>
  <cp:revision>258</cp:revision>
  <dcterms:created xsi:type="dcterms:W3CDTF">2022-07-01T08:15:51Z</dcterms:created>
  <dcterms:modified xsi:type="dcterms:W3CDTF">2024-11-07T18:06:42Z</dcterms:modified>
</cp:coreProperties>
</file>